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256" r:id="rId3"/>
    <p:sldId id="793" r:id="rId5"/>
    <p:sldId id="645" r:id="rId6"/>
    <p:sldId id="907" r:id="rId7"/>
    <p:sldId id="908" r:id="rId8"/>
    <p:sldId id="935" r:id="rId9"/>
    <p:sldId id="936" r:id="rId10"/>
    <p:sldId id="994" r:id="rId11"/>
    <p:sldId id="993" r:id="rId12"/>
    <p:sldId id="957" r:id="rId13"/>
    <p:sldId id="960" r:id="rId14"/>
    <p:sldId id="995" r:id="rId15"/>
    <p:sldId id="959" r:id="rId16"/>
    <p:sldId id="1022" r:id="rId17"/>
    <p:sldId id="966" r:id="rId18"/>
    <p:sldId id="1023" r:id="rId19"/>
    <p:sldId id="997" r:id="rId20"/>
    <p:sldId id="1024" r:id="rId21"/>
    <p:sldId id="996" r:id="rId22"/>
    <p:sldId id="1025" r:id="rId23"/>
    <p:sldId id="937" r:id="rId24"/>
    <p:sldId id="941" r:id="rId25"/>
    <p:sldId id="945" r:id="rId26"/>
    <p:sldId id="946" r:id="rId27"/>
    <p:sldId id="947" r:id="rId28"/>
    <p:sldId id="951" r:id="rId29"/>
    <p:sldId id="952" r:id="rId30"/>
    <p:sldId id="958" r:id="rId31"/>
    <p:sldId id="972" r:id="rId32"/>
    <p:sldId id="973" r:id="rId33"/>
    <p:sldId id="975" r:id="rId34"/>
    <p:sldId id="986" r:id="rId35"/>
    <p:sldId id="987" r:id="rId36"/>
    <p:sldId id="988" r:id="rId37"/>
    <p:sldId id="990" r:id="rId38"/>
    <p:sldId id="1026" r:id="rId39"/>
    <p:sldId id="1027" r:id="rId40"/>
    <p:sldId id="1028" r:id="rId41"/>
    <p:sldId id="1049" r:id="rId42"/>
    <p:sldId id="1029" r:id="rId43"/>
    <p:sldId id="760" r:id="rId44"/>
  </p:sldIdLst>
  <p:sldSz cx="9144000" cy="5143500"/>
  <p:notesSz cx="6858000" cy="9144000"/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0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79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14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tags" Target="../tags/tag24.xml"/><Relationship Id="rId4" Type="http://schemas.openxmlformats.org/officeDocument/2006/relationships/image" Target="../media/image23.png"/><Relationship Id="rId3" Type="http://schemas.openxmlformats.org/officeDocument/2006/relationships/tags" Target="../tags/tag23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3" Type="http://schemas.openxmlformats.org/officeDocument/2006/relationships/tags" Target="../tags/tag26.xml"/><Relationship Id="rId2" Type="http://schemas.openxmlformats.org/officeDocument/2006/relationships/image" Target="../media/image25.png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tags" Target="../tags/tag28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3" Type="http://schemas.openxmlformats.org/officeDocument/2006/relationships/tags" Target="../tags/tag30.xml"/><Relationship Id="rId2" Type="http://schemas.openxmlformats.org/officeDocument/2006/relationships/image" Target="../media/image29.png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tags" Target="../tags/tag33.xml"/><Relationship Id="rId4" Type="http://schemas.openxmlformats.org/officeDocument/2006/relationships/image" Target="../media/image32.png"/><Relationship Id="rId3" Type="http://schemas.openxmlformats.org/officeDocument/2006/relationships/tags" Target="../tags/tag32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tags" Target="../tags/tag36.xml"/><Relationship Id="rId3" Type="http://schemas.openxmlformats.org/officeDocument/2006/relationships/image" Target="../media/image36.png"/><Relationship Id="rId2" Type="http://schemas.openxmlformats.org/officeDocument/2006/relationships/tags" Target="../tags/tag35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tags" Target="../tags/tag39.xml"/><Relationship Id="rId4" Type="http://schemas.openxmlformats.org/officeDocument/2006/relationships/image" Target="../media/image39.png"/><Relationship Id="rId3" Type="http://schemas.openxmlformats.org/officeDocument/2006/relationships/tags" Target="../tags/tag38.xml"/><Relationship Id="rId2" Type="http://schemas.openxmlformats.org/officeDocument/2006/relationships/image" Target="../media/image38.png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3" Type="http://schemas.openxmlformats.org/officeDocument/2006/relationships/tags" Target="../tags/tag41.xml"/><Relationship Id="rId2" Type="http://schemas.openxmlformats.org/officeDocument/2006/relationships/image" Target="../media/image41.png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6.png"/><Relationship Id="rId7" Type="http://schemas.openxmlformats.org/officeDocument/2006/relationships/tags" Target="../tags/tag45.xml"/><Relationship Id="rId6" Type="http://schemas.openxmlformats.org/officeDocument/2006/relationships/image" Target="../media/image45.png"/><Relationship Id="rId5" Type="http://schemas.openxmlformats.org/officeDocument/2006/relationships/tags" Target="../tags/tag44.xml"/><Relationship Id="rId4" Type="http://schemas.openxmlformats.org/officeDocument/2006/relationships/image" Target="../media/image44.png"/><Relationship Id="rId3" Type="http://schemas.openxmlformats.org/officeDocument/2006/relationships/tags" Target="../tags/tag43.xml"/><Relationship Id="rId2" Type="http://schemas.openxmlformats.org/officeDocument/2006/relationships/image" Target="../media/image43.png"/><Relationship Id="rId1" Type="http://schemas.openxmlformats.org/officeDocument/2006/relationships/tags" Target="../tags/tag4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tags" Target="../tags/tag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tags" Target="../tags/tag50.xml"/><Relationship Id="rId4" Type="http://schemas.openxmlformats.org/officeDocument/2006/relationships/image" Target="../media/image51.png"/><Relationship Id="rId3" Type="http://schemas.openxmlformats.org/officeDocument/2006/relationships/tags" Target="../tags/tag49.xml"/><Relationship Id="rId2" Type="http://schemas.openxmlformats.org/officeDocument/2006/relationships/image" Target="../media/image50.png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tags" Target="../tags/tag53.xml"/><Relationship Id="rId4" Type="http://schemas.openxmlformats.org/officeDocument/2006/relationships/image" Target="../media/image54.png"/><Relationship Id="rId3" Type="http://schemas.openxmlformats.org/officeDocument/2006/relationships/tags" Target="../tags/tag52.xml"/><Relationship Id="rId2" Type="http://schemas.openxmlformats.org/officeDocument/2006/relationships/image" Target="../media/image53.png"/><Relationship Id="rId1" Type="http://schemas.openxmlformats.org/officeDocument/2006/relationships/tags" Target="../tags/tag5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tags" Target="../tags/tag56.xml"/><Relationship Id="rId4" Type="http://schemas.openxmlformats.org/officeDocument/2006/relationships/image" Target="../media/image57.png"/><Relationship Id="rId3" Type="http://schemas.openxmlformats.org/officeDocument/2006/relationships/tags" Target="../tags/tag55.xml"/><Relationship Id="rId2" Type="http://schemas.openxmlformats.org/officeDocument/2006/relationships/image" Target="../media/image56.png"/><Relationship Id="rId1" Type="http://schemas.openxmlformats.org/officeDocument/2006/relationships/tags" Target="../tags/tag54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62.png"/><Relationship Id="rId7" Type="http://schemas.openxmlformats.org/officeDocument/2006/relationships/tags" Target="../tags/tag60.xml"/><Relationship Id="rId6" Type="http://schemas.openxmlformats.org/officeDocument/2006/relationships/image" Target="../media/image61.png"/><Relationship Id="rId5" Type="http://schemas.openxmlformats.org/officeDocument/2006/relationships/tags" Target="../tags/tag59.xml"/><Relationship Id="rId4" Type="http://schemas.openxmlformats.org/officeDocument/2006/relationships/image" Target="../media/image60.png"/><Relationship Id="rId3" Type="http://schemas.openxmlformats.org/officeDocument/2006/relationships/tags" Target="../tags/tag58.xml"/><Relationship Id="rId2" Type="http://schemas.openxmlformats.org/officeDocument/2006/relationships/image" Target="../media/image59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63.png"/><Relationship Id="rId1" Type="http://schemas.openxmlformats.org/officeDocument/2006/relationships/tags" Target="../tags/tag5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tags" Target="../tags/tag64.xml"/><Relationship Id="rId4" Type="http://schemas.openxmlformats.org/officeDocument/2006/relationships/image" Target="../media/image65.png"/><Relationship Id="rId3" Type="http://schemas.openxmlformats.org/officeDocument/2006/relationships/tags" Target="../tags/tag63.xml"/><Relationship Id="rId2" Type="http://schemas.openxmlformats.org/officeDocument/2006/relationships/image" Target="../media/image64.png"/><Relationship Id="rId1" Type="http://schemas.openxmlformats.org/officeDocument/2006/relationships/tags" Target="../tags/tag6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8.png"/><Relationship Id="rId3" Type="http://schemas.openxmlformats.org/officeDocument/2006/relationships/tags" Target="../tags/tag66.xml"/><Relationship Id="rId2" Type="http://schemas.openxmlformats.org/officeDocument/2006/relationships/image" Target="../media/image67.png"/><Relationship Id="rId1" Type="http://schemas.openxmlformats.org/officeDocument/2006/relationships/tags" Target="../tags/tag65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0.png"/><Relationship Id="rId3" Type="http://schemas.openxmlformats.org/officeDocument/2006/relationships/tags" Target="../tags/tag68.xml"/><Relationship Id="rId2" Type="http://schemas.openxmlformats.org/officeDocument/2006/relationships/image" Target="../media/image69.png"/><Relationship Id="rId1" Type="http://schemas.openxmlformats.org/officeDocument/2006/relationships/tags" Target="../tags/tag6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tags" Target="../tags/tag71.xml"/><Relationship Id="rId4" Type="http://schemas.openxmlformats.org/officeDocument/2006/relationships/image" Target="../media/image72.png"/><Relationship Id="rId3" Type="http://schemas.openxmlformats.org/officeDocument/2006/relationships/tags" Target="../tags/tag70.xml"/><Relationship Id="rId2" Type="http://schemas.openxmlformats.org/officeDocument/2006/relationships/image" Target="../media/image71.png"/><Relationship Id="rId1" Type="http://schemas.openxmlformats.org/officeDocument/2006/relationships/tags" Target="../tags/tag69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5.png"/><Relationship Id="rId3" Type="http://schemas.openxmlformats.org/officeDocument/2006/relationships/tags" Target="../tags/tag73.xml"/><Relationship Id="rId2" Type="http://schemas.openxmlformats.org/officeDocument/2006/relationships/image" Target="../media/image74.png"/><Relationship Id="rId1" Type="http://schemas.openxmlformats.org/officeDocument/2006/relationships/tags" Target="../tags/tag7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tags" Target="../tags/tag76.xml"/><Relationship Id="rId4" Type="http://schemas.openxmlformats.org/officeDocument/2006/relationships/image" Target="../media/image77.png"/><Relationship Id="rId3" Type="http://schemas.openxmlformats.org/officeDocument/2006/relationships/tags" Target="../tags/tag75.xml"/><Relationship Id="rId2" Type="http://schemas.openxmlformats.org/officeDocument/2006/relationships/image" Target="../media/image76.png"/><Relationship Id="rId1" Type="http://schemas.openxmlformats.org/officeDocument/2006/relationships/tags" Target="../tags/tag7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1" Type="http://schemas.openxmlformats.org/officeDocument/2006/relationships/tags" Target="../tags/tag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几何建模原理（四）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元素操作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36620" y="2845435"/>
            <a:ext cx="2271395" cy="2279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</a:t>
            </a:r>
            <a:r>
              <a:rPr lang="zh-CN">
                <a:ea typeface="宋体" panose="02010600030101010101" pitchFamily="2" charset="-122"/>
              </a:rPr>
              <a:t>顶点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通过</a:t>
            </a:r>
            <a:r>
              <a:rPr lang="en-US" altLang="zh-CN" sz="1400">
                <a:ea typeface="宋体" panose="02010600030101010101" pitchFamily="2" charset="-122"/>
              </a:rPr>
              <a:t>BM_vert_create</a:t>
            </a:r>
            <a:r>
              <a:rPr lang="zh-CN" altLang="en-US" sz="1400">
                <a:ea typeface="宋体" panose="02010600030101010101" pitchFamily="2" charset="-122"/>
              </a:rPr>
              <a:t>添加孤立顶点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在</a:t>
            </a:r>
            <a:r>
              <a:rPr lang="en-US" altLang="zh-CN" sz="1400">
                <a:ea typeface="宋体" panose="02010600030101010101" pitchFamily="2" charset="-122"/>
              </a:rPr>
              <a:t>vpool</a:t>
            </a:r>
            <a:r>
              <a:rPr lang="zh-CN" altLang="en-US" sz="1400">
                <a:ea typeface="宋体" panose="02010600030101010101" pitchFamily="2" charset="-122"/>
              </a:rPr>
              <a:t>分配</a:t>
            </a:r>
            <a:r>
              <a:rPr lang="en-US" altLang="zh-CN" sz="1400">
                <a:ea typeface="宋体" panose="02010600030101010101" pitchFamily="2" charset="-122"/>
              </a:rPr>
              <a:t>BMVert</a:t>
            </a:r>
            <a:r>
              <a:rPr lang="zh-CN" altLang="en-US" sz="1400">
                <a:ea typeface="宋体" panose="02010600030101010101" pitchFamily="2" charset="-122"/>
              </a:rPr>
              <a:t>，填入坐标，</a:t>
            </a:r>
            <a:r>
              <a:rPr lang="en-US" altLang="zh-CN" sz="1400">
                <a:ea typeface="宋体" panose="02010600030101010101" pitchFamily="2" charset="-122"/>
              </a:rPr>
              <a:t>totvert++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在</a:t>
            </a:r>
            <a:r>
              <a:rPr lang="en-US" altLang="zh-CN" sz="1400">
                <a:ea typeface="宋体" panose="02010600030101010101" pitchFamily="2" charset="-122"/>
              </a:rPr>
              <a:t>vdata</a:t>
            </a:r>
            <a:r>
              <a:rPr lang="zh-CN" altLang="en-US" sz="1400">
                <a:ea typeface="宋体" panose="02010600030101010101" pitchFamily="2" charset="-122"/>
              </a:rPr>
              <a:t>分配自定义属性块，用</a:t>
            </a:r>
            <a:r>
              <a:rPr lang="en-US" altLang="zh-CN" sz="1400">
                <a:ea typeface="宋体" panose="02010600030101010101" pitchFamily="2" charset="-122"/>
              </a:rPr>
              <a:t>head.data</a:t>
            </a:r>
            <a:r>
              <a:rPr lang="zh-CN" altLang="en-US" sz="1400">
                <a:ea typeface="宋体" panose="02010600030101010101" pitchFamily="2" charset="-122"/>
              </a:rPr>
              <a:t>指向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3475" y="2098040"/>
            <a:ext cx="2528570" cy="300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4190" y="2098675"/>
            <a:ext cx="3204210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</a:t>
            </a:r>
            <a:r>
              <a:rPr lang="zh-CN">
                <a:ea typeface="宋体" panose="02010600030101010101" pitchFamily="2" charset="-122"/>
              </a:rPr>
              <a:t>边（查找是否已存在）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sz="1600">
                <a:ea typeface="宋体" panose="02010600030101010101" pitchFamily="2" charset="-122"/>
              </a:rPr>
              <a:t>通过</a:t>
            </a:r>
            <a:r>
              <a:rPr lang="en-US" altLang="zh-CN" sz="1600">
                <a:ea typeface="宋体" panose="02010600030101010101" pitchFamily="2" charset="-122"/>
              </a:rPr>
              <a:t>BM_edge_exists</a:t>
            </a:r>
            <a:r>
              <a:rPr lang="zh-CN" altLang="en-US" sz="1600">
                <a:ea typeface="宋体" panose="02010600030101010101" pitchFamily="2" charset="-122"/>
              </a:rPr>
              <a:t>检查边是否已存在，存在则直接返回</a:t>
            </a:r>
            <a:endParaRPr lang="en-US" altLang="zh-CN" sz="1600">
              <a:ea typeface="宋体" panose="02010600030101010101" pitchFamily="2" charset="-122"/>
            </a:endParaRPr>
          </a:p>
          <a:p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0665" y="2438400"/>
            <a:ext cx="2781300" cy="2684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80075" y="2875915"/>
            <a:ext cx="2479675" cy="1985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添加边（修改拓扑）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修改两端顶点的对应边（如果之前没有）</a:t>
            </a:r>
            <a:endParaRPr lang="zh-CN" altLang="en-US"/>
          </a:p>
          <a:p>
            <a:r>
              <a:rPr lang="zh-CN" altLang="en-US"/>
              <a:t>插入围绕顶点的</a:t>
            </a:r>
            <a:r>
              <a:rPr lang="en-US" altLang="zh-CN"/>
              <a:t>disk cycle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0265" y="2037080"/>
            <a:ext cx="3084830" cy="3059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4420" y="2311400"/>
            <a:ext cx="3338830" cy="25107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</a:t>
            </a:r>
            <a:r>
              <a:rPr lang="zh-CN">
                <a:ea typeface="宋体" panose="02010600030101010101" pitchFamily="2" charset="-122"/>
              </a:rPr>
              <a:t>面：确定绕序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399145" cy="3416300"/>
          </a:xfrm>
        </p:spPr>
        <p:txBody>
          <a:bodyPr/>
          <a:p>
            <a:r>
              <a:rPr lang="zh-CN" altLang="en-US" sz="1400"/>
              <a:t>选中</a:t>
            </a:r>
            <a:r>
              <a:rPr lang="en-US" altLang="zh-CN" sz="1400"/>
              <a:t>3</a:t>
            </a:r>
            <a:r>
              <a:rPr lang="zh-CN" altLang="en-US" sz="1400">
                <a:ea typeface="宋体" panose="02010600030101010101" pitchFamily="2" charset="-122"/>
              </a:rPr>
              <a:t>个及以上顶点，按</a:t>
            </a:r>
            <a:r>
              <a:rPr lang="en-US" altLang="zh-CN" sz="1400">
                <a:ea typeface="宋体" panose="02010600030101010101" pitchFamily="2" charset="-122"/>
              </a:rPr>
              <a:t>f</a:t>
            </a:r>
            <a:r>
              <a:rPr lang="zh-CN" altLang="en-US" sz="1400">
                <a:ea typeface="宋体" panose="02010600030101010101" pitchFamily="2" charset="-122"/>
              </a:rPr>
              <a:t>创建面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首先对顶点排序，确定环绕方向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多边形顶点可能不共面，需要拟合出所在平面。平均值求中点，通过距离中点最远的顶点，以及和最远顶点、中心点形成三角形面积最大的顶点等求出拟合平面法线，在拟合平面求旋转角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7235" y="2404110"/>
            <a:ext cx="4029710" cy="502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5845" y="2931160"/>
            <a:ext cx="3190240" cy="2176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4135" y="2861945"/>
            <a:ext cx="3447415" cy="2281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添加</a:t>
            </a:r>
            <a:r>
              <a:rPr lang="zh-CN">
                <a:ea typeface="宋体" panose="02010600030101010101" pitchFamily="2" charset="-122"/>
                <a:sym typeface="+mn-ea"/>
              </a:rPr>
              <a:t>面：确定绕序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BM_face_create_ngon_verts首先对相邻顶点创建边</a:t>
            </a:r>
            <a:endParaRPr lang="zh-CN" altLang="en-US" sz="1400"/>
          </a:p>
          <a:p>
            <a:r>
              <a:rPr lang="zh-CN" altLang="en-US" sz="1400"/>
              <a:t>之后确定</a:t>
            </a:r>
            <a:r>
              <a:rPr lang="en-US" altLang="zh-CN" sz="1400"/>
              <a:t>vert_arr</a:t>
            </a:r>
            <a:r>
              <a:rPr lang="zh-CN" altLang="en-US" sz="1400">
                <a:ea typeface="宋体" panose="02010600030101010101" pitchFamily="2" charset="-122"/>
              </a:rPr>
              <a:t>绕序正向还是反向，主要用途是当已有相邻面时，尽量使新建面朝向与相邻面一致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9525" y="2209800"/>
            <a:ext cx="2479040" cy="2902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06925" y="3260090"/>
            <a:ext cx="3380105" cy="185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09540" y="2134235"/>
            <a:ext cx="2174875" cy="1108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如果面已存在则直接返回，否则创建新面，以及新面的所有</a:t>
            </a:r>
            <a:r>
              <a:rPr lang="en-US" altLang="zh-CN" sz="1200">
                <a:ea typeface="宋体" panose="02010600030101010101" pitchFamily="2" charset="-122"/>
              </a:rPr>
              <a:t>loop</a:t>
            </a:r>
            <a:r>
              <a:rPr lang="zh-CN" altLang="en-US" sz="1200">
                <a:ea typeface="宋体" panose="02010600030101010101" pitchFamily="2" charset="-122"/>
              </a:rPr>
              <a:t>（注意</a:t>
            </a:r>
            <a:r>
              <a:rPr lang="en-US" altLang="zh-CN" sz="1200">
                <a:ea typeface="宋体" panose="02010600030101010101" pitchFamily="2" charset="-122"/>
              </a:rPr>
              <a:t>bm_loop_create</a:t>
            </a:r>
            <a:r>
              <a:rPr lang="zh-CN" altLang="en-US" sz="1200">
                <a:ea typeface="宋体" panose="02010600030101010101" pitchFamily="2" charset="-122"/>
              </a:rPr>
              <a:t>开头小写，说明只在模块内部使用），通过</a:t>
            </a:r>
            <a:r>
              <a:rPr lang="en-US" altLang="zh-CN" sz="1200">
                <a:ea typeface="宋体" panose="02010600030101010101" pitchFamily="2" charset="-122"/>
              </a:rPr>
              <a:t>bmesh_radial_loop_append</a:t>
            </a:r>
            <a:r>
              <a:rPr lang="zh-CN" altLang="en-US" sz="1200">
                <a:ea typeface="宋体" panose="02010600030101010101" pitchFamily="2" charset="-122"/>
              </a:rPr>
              <a:t>将新</a:t>
            </a:r>
            <a:r>
              <a:rPr lang="en-US" altLang="zh-CN" sz="1200">
                <a:ea typeface="宋体" panose="02010600030101010101" pitchFamily="2" charset="-122"/>
              </a:rPr>
              <a:t>loop</a:t>
            </a:r>
            <a:r>
              <a:rPr lang="zh-CN" altLang="en-US" sz="1200">
                <a:ea typeface="宋体" panose="02010600030101010101" pitchFamily="2" charset="-122"/>
              </a:rPr>
              <a:t>插入对应边的</a:t>
            </a:r>
            <a:r>
              <a:rPr lang="en-US" altLang="zh-CN" sz="1200">
                <a:ea typeface="宋体" panose="02010600030101010101" pitchFamily="2" charset="-122"/>
              </a:rPr>
              <a:t>radial cycle</a:t>
            </a:r>
            <a:r>
              <a:rPr lang="zh-CN" altLang="en-US" sz="1200">
                <a:ea typeface="宋体" panose="02010600030101010101" pitchFamily="2" charset="-122"/>
              </a:rPr>
              <a:t>，并得到面的</a:t>
            </a:r>
            <a:r>
              <a:rPr lang="en-US" altLang="zh-CN" sz="1200">
                <a:ea typeface="宋体" panose="02010600030101010101" pitchFamily="2" charset="-122"/>
              </a:rPr>
              <a:t>loop cycle</a:t>
            </a:r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1030" y="2587625"/>
            <a:ext cx="2777490" cy="2533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3660" y="1902460"/>
            <a:ext cx="2950845" cy="32188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判断面是否已存在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822190" cy="3799840"/>
          </a:xfrm>
        </p:spPr>
        <p:txBody>
          <a:bodyPr/>
          <a:p>
            <a:r>
              <a:rPr lang="zh-CN" altLang="en-US"/>
              <a:t>通过右图算法确定面是否已存在，正向或逆向都会判断</a:t>
            </a:r>
            <a:endParaRPr lang="zh-CN" altLang="en-US"/>
          </a:p>
          <a:p>
            <a:r>
              <a:rPr lang="zh-CN" altLang="en-US"/>
              <a:t>对顶点</a:t>
            </a:r>
            <a:r>
              <a:rPr lang="en-US" altLang="zh-CN"/>
              <a:t>abcd</a:t>
            </a:r>
            <a:r>
              <a:rPr lang="zh-CN" altLang="en-US">
                <a:ea typeface="宋体" panose="02010600030101010101" pitchFamily="2" charset="-122"/>
              </a:rPr>
              <a:t>构成的面，如果试图按照</a:t>
            </a:r>
            <a:r>
              <a:rPr lang="en-US" altLang="zh-CN">
                <a:ea typeface="宋体" panose="02010600030101010101" pitchFamily="2" charset="-122"/>
              </a:rPr>
              <a:t>dcba</a:t>
            </a:r>
            <a:r>
              <a:rPr lang="zh-CN" altLang="en-US">
                <a:ea typeface="宋体" panose="02010600030101010101" pitchFamily="2" charset="-122"/>
              </a:rPr>
              <a:t>顺序构建新面，则会认为面已存在，不会构建新的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8595" y="21590"/>
            <a:ext cx="3875405" cy="5121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7990" y="3249930"/>
            <a:ext cx="1858645" cy="16751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翻转面法线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选中面</a:t>
            </a:r>
            <a:r>
              <a:rPr lang="en-US" altLang="zh-CN"/>
              <a:t>alt-n flip</a:t>
            </a:r>
            <a:r>
              <a:rPr lang="zh-CN" altLang="en-US">
                <a:ea typeface="宋体" panose="02010600030101010101" pitchFamily="2" charset="-122"/>
              </a:rPr>
              <a:t>翻转法线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24150" y="4046855"/>
            <a:ext cx="3695700" cy="970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10305" y="2105660"/>
            <a:ext cx="1724025" cy="1873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翻转面法线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注意</a:t>
            </a:r>
            <a:r>
              <a:rPr lang="en-US" altLang="zh-CN" sz="1400"/>
              <a:t>BMesh loop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v</a:t>
            </a:r>
            <a:r>
              <a:rPr lang="zh-CN" altLang="en-US" sz="1400">
                <a:ea typeface="宋体" panose="02010600030101010101" pitchFamily="2" charset="-122"/>
              </a:rPr>
              <a:t>是起点，方向变化后</a:t>
            </a:r>
            <a:r>
              <a:rPr lang="en-US" altLang="zh-CN" sz="1400">
                <a:ea typeface="宋体" panose="02010600030101010101" pitchFamily="2" charset="-122"/>
              </a:rPr>
              <a:t>v</a:t>
            </a:r>
            <a:r>
              <a:rPr lang="zh-CN" altLang="en-US" sz="1400">
                <a:ea typeface="宋体" panose="02010600030101010101" pitchFamily="2" charset="-122"/>
              </a:rPr>
              <a:t>不变，则</a:t>
            </a:r>
            <a:r>
              <a:rPr lang="en-US" altLang="zh-CN" sz="1400">
                <a:ea typeface="宋体" panose="02010600030101010101" pitchFamily="2" charset="-122"/>
              </a:rPr>
              <a:t>e</a:t>
            </a:r>
            <a:r>
              <a:rPr lang="zh-CN" altLang="en-US" sz="1400">
                <a:ea typeface="宋体" panose="02010600030101010101" pitchFamily="2" charset="-122"/>
              </a:rPr>
              <a:t>需要变化，因此除了反转</a:t>
            </a:r>
            <a:r>
              <a:rPr lang="en-US" altLang="zh-CN" sz="1400">
                <a:ea typeface="宋体" panose="02010600030101010101" pitchFamily="2" charset="-122"/>
              </a:rPr>
              <a:t>loop cycle</a:t>
            </a:r>
            <a:r>
              <a:rPr lang="zh-CN" altLang="en-US" sz="1400">
                <a:ea typeface="宋体" panose="02010600030101010101" pitchFamily="2" charset="-122"/>
              </a:rPr>
              <a:t>，还需要更新</a:t>
            </a:r>
            <a:r>
              <a:rPr lang="en-US" altLang="zh-CN" sz="1400">
                <a:ea typeface="宋体" panose="02010600030101010101" pitchFamily="2" charset="-122"/>
              </a:rPr>
              <a:t>radial cycle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1760" y="1800225"/>
            <a:ext cx="2837815" cy="334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1860" y="3260725"/>
            <a:ext cx="3556000" cy="1882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31840" y="1845945"/>
            <a:ext cx="1488440" cy="13201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disk / loop / radial cycle</a:t>
            </a:r>
            <a:r>
              <a:rPr lang="zh-CN" altLang="en-US">
                <a:ea typeface="宋体" panose="02010600030101010101" pitchFamily="2" charset="-122"/>
              </a:rPr>
              <a:t>绕序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只有</a:t>
            </a:r>
            <a:r>
              <a:rPr lang="en-US" altLang="zh-CN"/>
              <a:t>loop cycle</a:t>
            </a:r>
            <a:r>
              <a:rPr lang="zh-CN" altLang="en-US">
                <a:ea typeface="宋体" panose="02010600030101010101" pitchFamily="2" charset="-122"/>
              </a:rPr>
              <a:t>准确表达面绕序，一路</a:t>
            </a:r>
            <a:r>
              <a:rPr lang="en-US" altLang="zh-CN">
                <a:ea typeface="宋体" panose="02010600030101010101" pitchFamily="2" charset="-122"/>
              </a:rPr>
              <a:t>next</a:t>
            </a:r>
            <a:r>
              <a:rPr lang="zh-CN" altLang="en-US">
                <a:ea typeface="宋体" panose="02010600030101010101" pitchFamily="2" charset="-122"/>
              </a:rPr>
              <a:t>就能逆时针绕面一圈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disk / radial cycle</a:t>
            </a:r>
            <a:r>
              <a:rPr lang="zh-CN" altLang="en-US">
                <a:ea typeface="宋体" panose="02010600030101010101" pitchFamily="2" charset="-122"/>
              </a:rPr>
              <a:t>顺序只与外部调用插入顺序有关，并不能表达真实拓扑顺序（一路</a:t>
            </a:r>
            <a:r>
              <a:rPr lang="en-US" altLang="zh-CN">
                <a:ea typeface="宋体" panose="02010600030101010101" pitchFamily="2" charset="-122"/>
              </a:rPr>
              <a:t>radial_next</a:t>
            </a:r>
            <a:r>
              <a:rPr lang="zh-CN" altLang="en-US">
                <a:ea typeface="宋体" panose="02010600030101010101" pitchFamily="2" charset="-122"/>
              </a:rPr>
              <a:t>下去可以遍历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上所有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r>
              <a:rPr lang="zh-CN" altLang="en-US">
                <a:ea typeface="宋体" panose="02010600030101010101" pitchFamily="2" charset="-122"/>
              </a:rPr>
              <a:t>，但不保证是顺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逆时针环绕</a:t>
            </a:r>
            <a:r>
              <a:rPr lang="en-US" altLang="zh-CN">
                <a:ea typeface="宋体" panose="02010600030101010101" pitchFamily="2" charset="-122"/>
              </a:rPr>
              <a:t>edge</a:t>
            </a:r>
            <a:r>
              <a:rPr lang="zh-CN" altLang="en-US">
                <a:ea typeface="宋体" panose="02010600030101010101" pitchFamily="2" charset="-122"/>
              </a:rPr>
              <a:t>），这也可以理解，因为只要修改顶点坐标，环绕顺序就可能变化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因此拓扑相关顺时针逆时针查询一般只用于流形，方式同半边结构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6910" y="3150870"/>
            <a:ext cx="2710180" cy="1857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4145" y="3964305"/>
            <a:ext cx="11087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rgbClr val="FFFF00"/>
                </a:solidFill>
              </a:rPr>
              <a:t>不保证环绕顺序！</a:t>
            </a:r>
            <a:endParaRPr lang="zh-CN" altLang="en-US" sz="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zh-CN">
                <a:ea typeface="宋体" panose="02010600030101010101" pitchFamily="2" charset="-122"/>
              </a:rPr>
              <a:t>编辑模式下元素操作实现</a:t>
            </a:r>
            <a:endParaRPr 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添加元素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选中元素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删除元素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合并和拆分元素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 / BMesh</a:t>
            </a:r>
            <a:r>
              <a:rPr lang="zh-CN" altLang="en-US">
                <a:ea typeface="宋体" panose="02010600030101010101" pitchFamily="2" charset="-122"/>
              </a:rPr>
              <a:t>互转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进入编辑态</a:t>
            </a:r>
            <a:r>
              <a:rPr lang="en-US" altLang="zh-CN"/>
              <a:t>/</a:t>
            </a:r>
            <a:r>
              <a:rPr lang="zh-CN" altLang="en-US">
                <a:ea typeface="宋体" panose="02010600030101010101" pitchFamily="2" charset="-122"/>
              </a:rPr>
              <a:t>某些修改器算法：</a:t>
            </a:r>
            <a:r>
              <a:rPr lang="en-US" altLang="zh-CN">
                <a:ea typeface="宋体" panose="02010600030101010101" pitchFamily="2" charset="-122"/>
              </a:rPr>
              <a:t>Mesh -&gt; BMesh</a:t>
            </a:r>
            <a:r>
              <a:rPr lang="zh-CN" altLang="en-US">
                <a:ea typeface="宋体" panose="02010600030101010101" pitchFamily="2" charset="-122"/>
              </a:rPr>
              <a:t>，通过前面方式添加元素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退出编辑态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渲染用成品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BMesh -&gt; Mesh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关系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回顾：场景里物体类型</a:t>
            </a:r>
            <a:r>
              <a:rPr lang="en-US" altLang="zh-CN" sz="1400"/>
              <a:t>Object</a:t>
            </a:r>
            <a:r>
              <a:rPr lang="zh-CN" altLang="en-US" sz="1400">
                <a:ea typeface="宋体" panose="02010600030101010101" pitchFamily="2" charset="-122"/>
              </a:rPr>
              <a:t>，可通过</a:t>
            </a:r>
            <a:r>
              <a:rPr lang="en-US" altLang="zh-CN" sz="1400">
                <a:ea typeface="宋体" panose="02010600030101010101" pitchFamily="2" charset="-122"/>
              </a:rPr>
              <a:t>data</a:t>
            </a:r>
            <a:r>
              <a:rPr lang="zh-CN" altLang="en-US" sz="1400">
                <a:ea typeface="宋体" panose="02010600030101010101" pitchFamily="2" charset="-122"/>
              </a:rPr>
              <a:t>指针引用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（相当于</a:t>
            </a:r>
            <a:r>
              <a:rPr lang="en-US" altLang="zh-CN" sz="1400">
                <a:ea typeface="宋体" panose="02010600030101010101" pitchFamily="2" charset="-122"/>
              </a:rPr>
              <a:t>mesh component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下有运行时成员</a:t>
            </a:r>
            <a:r>
              <a:rPr lang="en-US" altLang="zh-CN" sz="1400">
                <a:ea typeface="宋体" panose="02010600030101010101" pitchFamily="2" charset="-122"/>
              </a:rPr>
              <a:t>edit_mesh</a:t>
            </a:r>
            <a:r>
              <a:rPr lang="zh-CN" altLang="en-US" sz="1400">
                <a:ea typeface="宋体" panose="02010600030101010101" pitchFamily="2" charset="-122"/>
              </a:rPr>
              <a:t>，是个</a:t>
            </a:r>
            <a:r>
              <a:rPr lang="en-US" altLang="zh-CN" sz="1400">
                <a:ea typeface="宋体" panose="02010600030101010101" pitchFamily="2" charset="-122"/>
              </a:rPr>
              <a:t>BMEditMesh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BMEditMesh</a:t>
            </a:r>
            <a:r>
              <a:rPr lang="zh-CN" altLang="en-US" sz="1400">
                <a:ea typeface="宋体" panose="02010600030101010101" pitchFamily="2" charset="-122"/>
              </a:rPr>
              <a:t>持有</a:t>
            </a:r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，是将</a:t>
            </a:r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拓扑结构再封装一层（加上三角化等）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4300855"/>
            <a:ext cx="3493770" cy="822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47970" y="1866265"/>
            <a:ext cx="2924810" cy="3239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5185" y="2764155"/>
            <a:ext cx="3469640" cy="1425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 / BMesh</a:t>
            </a:r>
            <a:r>
              <a:rPr lang="zh-CN" altLang="en-US"/>
              <a:t>转换发生时机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进入编辑模式，从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创建</a:t>
            </a:r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BM_mesh_create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退出编辑模式，销毁</a:t>
            </a:r>
            <a:r>
              <a:rPr lang="en-US" altLang="zh-CN">
                <a:ea typeface="宋体" panose="02010600030101010101" pitchFamily="2" charset="-122"/>
              </a:rPr>
              <a:t>edit mesh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BM_mesh_free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物体最终渲染是从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拿数据，在编辑模式下，</a:t>
            </a:r>
            <a:r>
              <a:rPr lang="en-US" altLang="zh-CN">
                <a:ea typeface="宋体" panose="02010600030101010101" pitchFamily="2" charset="-122"/>
              </a:rPr>
              <a:t>edit mesh</a:t>
            </a:r>
            <a:r>
              <a:rPr lang="zh-CN" altLang="en-US">
                <a:ea typeface="宋体" panose="02010600030101010101" pitchFamily="2" charset="-122"/>
              </a:rPr>
              <a:t>会被转成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，再经过若干修改器得到最终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（下回介绍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修改器流程）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0095" y="2867660"/>
            <a:ext cx="5082540" cy="661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5875" y="3609975"/>
            <a:ext cx="4030980" cy="700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24355" y="4353560"/>
            <a:ext cx="5494655" cy="7385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 / BMesh</a:t>
            </a:r>
            <a:r>
              <a:rPr lang="zh-CN" altLang="en-US">
                <a:ea typeface="宋体" panose="02010600030101010101" pitchFamily="2" charset="-122"/>
              </a:rPr>
              <a:t>转换函数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Mesh -&gt; BMesh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sym typeface="+mn-ea"/>
              </a:rPr>
              <a:t>BM_mesh_bm_from_me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BMesh -&gt; Mesh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：BM_mesh_bm_to_me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41595" y="2092960"/>
            <a:ext cx="3000375" cy="299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5345" y="2167890"/>
            <a:ext cx="3460115" cy="28879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Mesh -&gt; BMesh</a:t>
            </a:r>
            <a:r>
              <a:rPr lang="zh-CN" altLang="en-US">
                <a:ea typeface="宋体" panose="02010600030101010101" pitchFamily="2" charset="-122"/>
              </a:rPr>
              <a:t>：确定属性布局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Mesh</a:t>
            </a:r>
            <a:r>
              <a:rPr lang="zh-CN" altLang="en-US" sz="1400">
                <a:ea typeface="宋体" panose="02010600030101010101" pitchFamily="2" charset="-122"/>
              </a:rPr>
              <a:t>元素拓扑、选中等</a:t>
            </a:r>
            <a:r>
              <a:rPr lang="en-US" altLang="zh-CN" sz="1400">
                <a:ea typeface="宋体" panose="02010600030101010101" pitchFamily="2" charset="-122"/>
              </a:rPr>
              <a:t>builtin</a:t>
            </a:r>
            <a:r>
              <a:rPr lang="zh-CN" altLang="en-US" sz="1400">
                <a:ea typeface="宋体" panose="02010600030101010101" pitchFamily="2" charset="-122"/>
              </a:rPr>
              <a:t>特殊属性和其他自定义属性一样放在</a:t>
            </a:r>
            <a:r>
              <a:rPr lang="en-US" altLang="zh-CN" sz="1400">
                <a:ea typeface="宋体" panose="02010600030101010101" pitchFamily="2" charset="-122"/>
              </a:rPr>
              <a:t>CustomData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而</a:t>
            </a:r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将这些属性存放在元素里，因此会跳过这些</a:t>
            </a:r>
            <a:r>
              <a:rPr lang="en-US" altLang="zh-CN" sz="1400">
                <a:ea typeface="宋体" panose="02010600030101010101" pitchFamily="2" charset="-122"/>
              </a:rPr>
              <a:t>layer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先确定有几个属性</a:t>
            </a:r>
            <a:r>
              <a:rPr lang="en-US" altLang="zh-CN" sz="1400">
                <a:ea typeface="宋体" panose="02010600030101010101" pitchFamily="2" charset="-122"/>
              </a:rPr>
              <a:t>layer</a:t>
            </a:r>
            <a:r>
              <a:rPr lang="zh-CN" altLang="en-US" sz="1400">
                <a:ea typeface="宋体" panose="02010600030101010101" pitchFamily="2" charset="-122"/>
              </a:rPr>
              <a:t>，用属性字段布局初始化</a:t>
            </a:r>
            <a:r>
              <a:rPr lang="en-US" altLang="zh-CN" sz="1400">
                <a:ea typeface="宋体" panose="02010600030101010101" pitchFamily="2" charset="-122"/>
              </a:rPr>
              <a:t>BMesh CustomData</a:t>
            </a:r>
            <a:r>
              <a:rPr lang="zh-CN" altLang="en-US" sz="1400">
                <a:ea typeface="宋体" panose="02010600030101010101" pitchFamily="2" charset="-122"/>
              </a:rPr>
              <a:t>中的内存池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2035" y="2477770"/>
            <a:ext cx="2529205" cy="1629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88610" y="2461895"/>
            <a:ext cx="2352675" cy="1645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9570" y="4271645"/>
            <a:ext cx="3874135" cy="871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3920" y="4161790"/>
            <a:ext cx="3742055" cy="981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Mesh -&gt; BMesh</a:t>
            </a:r>
            <a:r>
              <a:rPr lang="zh-CN" altLang="en-US">
                <a:ea typeface="宋体" panose="02010600030101010101" pitchFamily="2" charset="-122"/>
              </a:rPr>
              <a:t>：拷贝属性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对于</a:t>
            </a:r>
            <a:r>
              <a:rPr lang="en-US" altLang="zh-CN" sz="1400"/>
              <a:t>Mesh</a:t>
            </a:r>
            <a:r>
              <a:rPr lang="zh-CN" altLang="en-US" sz="1400">
                <a:ea typeface="宋体" panose="02010600030101010101" pitchFamily="2" charset="-122"/>
              </a:rPr>
              <a:t>中的</a:t>
            </a:r>
            <a:r>
              <a:rPr lang="en-US" altLang="zh-CN" sz="1400"/>
              <a:t>builtin</a:t>
            </a:r>
            <a:r>
              <a:rPr lang="zh-CN" altLang="en-US" sz="1400">
                <a:ea typeface="宋体" panose="02010600030101010101" pitchFamily="2" charset="-122"/>
              </a:rPr>
              <a:t>属性，通过</a:t>
            </a:r>
            <a:r>
              <a:rPr lang="en-US" altLang="zh-CN" sz="1400">
                <a:ea typeface="宋体" panose="02010600030101010101" pitchFamily="2" charset="-122"/>
              </a:rPr>
              <a:t>BM_xxx_create</a:t>
            </a:r>
            <a:r>
              <a:rPr lang="zh-CN" altLang="en-US" sz="1400">
                <a:ea typeface="宋体" panose="02010600030101010101" pitchFamily="2" charset="-122"/>
              </a:rPr>
              <a:t>创建元素，将其设置到元素的特定字段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对于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中其他自定义属性，在</a:t>
            </a:r>
            <a:r>
              <a:rPr lang="en-US" altLang="zh-CN" sz="1400">
                <a:ea typeface="宋体" panose="02010600030101010101" pitchFamily="2" charset="-122"/>
              </a:rPr>
              <a:t>BMesh CustomData</a:t>
            </a:r>
            <a:r>
              <a:rPr lang="zh-CN" altLang="en-US" sz="1400">
                <a:ea typeface="宋体" panose="02010600030101010101" pitchFamily="2" charset="-122"/>
              </a:rPr>
              <a:t>内存池分配内存，将属性字段一个个拷贝过去，用</a:t>
            </a:r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元素的</a:t>
            </a:r>
            <a:r>
              <a:rPr lang="en-US" altLang="zh-CN" sz="1400">
                <a:ea typeface="宋体" panose="02010600030101010101" pitchFamily="2" charset="-122"/>
              </a:rPr>
              <a:t>header.data</a:t>
            </a:r>
            <a:r>
              <a:rPr lang="zh-CN" altLang="en-US" sz="1400">
                <a:ea typeface="宋体" panose="02010600030101010101" pitchFamily="2" charset="-122"/>
              </a:rPr>
              <a:t>指向属性块首地址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275" y="2411095"/>
            <a:ext cx="2787650" cy="2694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3181985"/>
            <a:ext cx="3859530" cy="16109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BMesh -&gt; Mesh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607685" cy="3416300"/>
          </a:xfrm>
        </p:spPr>
        <p:txBody>
          <a:bodyPr/>
          <a:p>
            <a:r>
              <a:rPr lang="zh-CN" altLang="en-US"/>
              <a:t>先确定元素个数</a:t>
            </a:r>
            <a:endParaRPr lang="zh-CN" altLang="en-US"/>
          </a:p>
          <a:p>
            <a:r>
              <a:rPr lang="zh-CN" altLang="en-US">
                <a:ea typeface="宋体" panose="02010600030101010101" pitchFamily="2" charset="-122"/>
              </a:rPr>
              <a:t>分配属性</a:t>
            </a:r>
            <a:r>
              <a:rPr lang="en-US" altLang="zh-CN">
                <a:ea typeface="宋体" panose="02010600030101010101" pitchFamily="2" charset="-122"/>
              </a:rPr>
              <a:t>layer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将</a:t>
            </a:r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各种属性拷贝到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属性</a:t>
            </a:r>
            <a:r>
              <a:rPr lang="en-US" altLang="zh-CN">
                <a:ea typeface="宋体" panose="02010600030101010101" pitchFamily="2" charset="-122"/>
              </a:rPr>
              <a:t>layer</a:t>
            </a:r>
            <a:r>
              <a:rPr lang="zh-CN" altLang="en-US">
                <a:ea typeface="宋体" panose="02010600030101010101" pitchFamily="2" charset="-122"/>
              </a:rPr>
              <a:t>的对应位置（内存池也可以多线程并行遍历）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</a:t>
            </a:r>
            <a:r>
              <a:rPr lang="zh-CN" altLang="en-US">
                <a:ea typeface="宋体" panose="02010600030101010101" pitchFamily="2" charset="-122"/>
              </a:rPr>
              <a:t>元素用指针相互引用，通过元素</a:t>
            </a:r>
            <a:r>
              <a:rPr lang="en-US" altLang="zh-CN">
                <a:ea typeface="宋体" panose="02010600030101010101" pitchFamily="2" charset="-122"/>
              </a:rPr>
              <a:t>header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字段得到元素序号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70905" y="1989455"/>
            <a:ext cx="2931160" cy="30880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Mesh / BMesh</a:t>
            </a:r>
            <a:r>
              <a:rPr lang="zh-CN" altLang="en-US">
                <a:ea typeface="宋体" panose="02010600030101010101" pitchFamily="2" charset="-122"/>
              </a:rPr>
              <a:t>转换小结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Mesh -&gt; BMesh</a:t>
            </a:r>
            <a:r>
              <a:rPr lang="zh-CN" altLang="en-US">
                <a:ea typeface="宋体" panose="02010600030101010101" pitchFamily="2" charset="-122"/>
              </a:rPr>
              <a:t>：先确定属性布局，再一个个动态分配元素填充属性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BMesh -&gt; Mesh</a:t>
            </a:r>
            <a:r>
              <a:rPr lang="zh-CN" altLang="en-US">
                <a:ea typeface="宋体" panose="02010600030101010101" pitchFamily="2" charset="-122"/>
              </a:rPr>
              <a:t>：先确定元素个数，再分配属性</a:t>
            </a:r>
            <a:r>
              <a:rPr lang="en-US" altLang="zh-CN">
                <a:ea typeface="宋体" panose="02010600030101010101" pitchFamily="2" charset="-122"/>
              </a:rPr>
              <a:t>layer</a:t>
            </a:r>
            <a:r>
              <a:rPr lang="zh-CN" altLang="en-US">
                <a:ea typeface="宋体" panose="02010600030101010101" pitchFamily="2" charset="-122"/>
              </a:rPr>
              <a:t>，一个个填充元素属性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BMesh</a:t>
            </a:r>
            <a:r>
              <a:rPr lang="zh-CN" altLang="en-US">
                <a:sym typeface="+mn-ea"/>
              </a:rPr>
              <a:t>元素</a:t>
            </a:r>
            <a:r>
              <a:rPr lang="en-US" altLang="zh-CN">
                <a:sym typeface="+mn-ea"/>
              </a:rPr>
              <a:t>index</a:t>
            </a:r>
            <a:endParaRPr lang="en-US" altLang="zh-CN"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>
                <a:ea typeface="宋体" panose="02010600030101010101" pitchFamily="2" charset="-122"/>
              </a:rPr>
              <a:t>BMesh</a:t>
            </a:r>
            <a:r>
              <a:rPr lang="zh-CN" altLang="en-US" sz="1400">
                <a:ea typeface="宋体" panose="02010600030101010101" pitchFamily="2" charset="-122"/>
              </a:rPr>
              <a:t>创建新元素后，在更新到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阶段修改</a:t>
            </a:r>
            <a:r>
              <a:rPr lang="en-US" altLang="zh-CN" sz="1400">
                <a:ea typeface="宋体" panose="02010600030101010101" pitchFamily="2" charset="-122"/>
              </a:rPr>
              <a:t>vtable</a:t>
            </a:r>
            <a:r>
              <a:rPr lang="zh-CN" altLang="en-US" sz="1400">
                <a:ea typeface="宋体" panose="02010600030101010101" pitchFamily="2" charset="-122"/>
              </a:rPr>
              <a:t>等元素查找数组，通过遍历内存池已分配对象的方式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遍历内存池，通过</a:t>
            </a:r>
            <a:r>
              <a:rPr lang="en-US" altLang="zh-CN" sz="1400">
                <a:ea typeface="宋体" panose="02010600030101010101" pitchFamily="2" charset="-122"/>
              </a:rPr>
              <a:t>BM_elem_index_set</a:t>
            </a:r>
            <a:r>
              <a:rPr lang="zh-CN" altLang="en-US" sz="1400">
                <a:ea typeface="宋体" panose="02010600030101010101" pitchFamily="2" charset="-122"/>
              </a:rPr>
              <a:t>给元素</a:t>
            </a:r>
            <a:r>
              <a:rPr lang="en-US" altLang="zh-CN" sz="1400">
                <a:ea typeface="宋体" panose="02010600030101010101" pitchFamily="2" charset="-122"/>
              </a:rPr>
              <a:t>header</a:t>
            </a:r>
            <a:r>
              <a:rPr lang="zh-CN" altLang="en-US" sz="1400">
                <a:ea typeface="宋体" panose="02010600030101010101" pitchFamily="2" charset="-122"/>
              </a:rPr>
              <a:t>上标注</a:t>
            </a:r>
            <a:r>
              <a:rPr lang="en-US" altLang="zh-CN" sz="1400">
                <a:ea typeface="宋体" panose="02010600030101010101" pitchFamily="2" charset="-122"/>
              </a:rPr>
              <a:t>index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并不是刚创建新元素立刻设置</a:t>
            </a:r>
            <a:r>
              <a:rPr lang="en-US" altLang="zh-CN" sz="1400">
                <a:ea typeface="宋体" panose="02010600030101010101" pitchFamily="2" charset="-122"/>
              </a:rPr>
              <a:t>index</a:t>
            </a:r>
            <a:r>
              <a:rPr lang="zh-CN" altLang="en-US" sz="1400">
                <a:ea typeface="宋体" panose="02010600030101010101" pitchFamily="2" charset="-122"/>
              </a:rPr>
              <a:t>，而是统一刷新所有元素</a:t>
            </a:r>
            <a:r>
              <a:rPr lang="en-US" altLang="zh-CN" sz="1400">
                <a:ea typeface="宋体" panose="02010600030101010101" pitchFamily="2" charset="-122"/>
              </a:rPr>
              <a:t>index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57805" y="2537460"/>
            <a:ext cx="2802255" cy="2606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855" y="2537460"/>
            <a:ext cx="2447925" cy="2594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81675" y="3289935"/>
            <a:ext cx="3291205" cy="1021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选中元素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编辑模式下按</a:t>
            </a:r>
            <a:r>
              <a:rPr lang="en-US" altLang="zh-CN" sz="1400"/>
              <a:t>123</a:t>
            </a:r>
            <a:r>
              <a:rPr lang="zh-CN" altLang="en-US" sz="1400">
                <a:ea typeface="宋体" panose="02010600030101010101" pitchFamily="2" charset="-122"/>
              </a:rPr>
              <a:t>切换点线面选中模式，调用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BM_elem_select_set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对元素设置选中位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高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-&gt;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低：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edge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模式下选中边，会顺带选中两端顶点；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face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模式下选中面，会顺带选中相邻边和顶点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低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-&gt;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高：选中多个顶点，若其中有顶点相连，则顺带选中连接边；选中多个顶点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边，若其中构成面环路，则顺带选中面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15" y="3687445"/>
            <a:ext cx="2745105" cy="1456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5325" y="3180715"/>
            <a:ext cx="3274060" cy="1943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74060" y="2096770"/>
            <a:ext cx="2191385" cy="302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回顾：</a:t>
            </a:r>
            <a:r>
              <a:rPr lang="en-US">
                <a:ea typeface="宋体" panose="02010600030101010101" pitchFamily="2" charset="-122"/>
              </a:rPr>
              <a:t>half-edge</a:t>
            </a:r>
            <a:r>
              <a:rPr lang="zh-CN" altLang="en-US">
                <a:ea typeface="宋体" panose="02010600030101010101" pitchFamily="2" charset="-122"/>
              </a:rPr>
              <a:t>半边拓扑结构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将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拆成两个方向相反的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，各自属于边两侧的面环路，两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互为</a:t>
            </a:r>
            <a:r>
              <a:rPr lang="en-US" altLang="zh-CN" sz="1400">
                <a:ea typeface="宋体" panose="02010600030101010101" pitchFamily="2" charset="-122"/>
              </a:rPr>
              <a:t>pair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一路</a:t>
            </a:r>
            <a:r>
              <a:rPr lang="en-US" altLang="zh-CN" sz="1400">
                <a:ea typeface="宋体" panose="02010600030101010101" pitchFamily="2" charset="-122"/>
              </a:rPr>
              <a:t>next</a:t>
            </a:r>
            <a:r>
              <a:rPr lang="zh-CN" altLang="en-US" sz="1400">
                <a:ea typeface="宋体" panose="02010600030101010101" pitchFamily="2" charset="-122"/>
              </a:rPr>
              <a:t>构成面环路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取顶点邻接任一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，一路</a:t>
            </a:r>
            <a:r>
              <a:rPr lang="en-US" altLang="zh-CN" sz="1400">
                <a:ea typeface="宋体" panose="02010600030101010101" pitchFamily="2" charset="-122"/>
              </a:rPr>
              <a:t>next+pair</a:t>
            </a:r>
            <a:r>
              <a:rPr lang="zh-CN" altLang="en-US" sz="1400">
                <a:ea typeface="宋体" panose="02010600030101010101" pitchFamily="2" charset="-122"/>
              </a:rPr>
              <a:t>，可以按照面环路的相反方向（下图面环路逆时针，顶点周围环路顺时针）遍历所有邻接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加上与</a:t>
            </a:r>
            <a:r>
              <a:rPr lang="en-US" altLang="zh-CN" sz="1400">
                <a:ea typeface="宋体" panose="02010600030101010101" pitchFamily="2" charset="-122"/>
              </a:rPr>
              <a:t>next</a:t>
            </a:r>
            <a:r>
              <a:rPr lang="zh-CN" altLang="en-US" sz="1400">
                <a:ea typeface="宋体" panose="02010600030101010101" pitchFamily="2" charset="-122"/>
              </a:rPr>
              <a:t>相反的</a:t>
            </a:r>
            <a:r>
              <a:rPr lang="en-US" altLang="zh-CN" sz="1400">
                <a:ea typeface="宋体" panose="02010600030101010101" pitchFamily="2" charset="-122"/>
              </a:rPr>
              <a:t>prev</a:t>
            </a:r>
            <a:r>
              <a:rPr lang="zh-CN" altLang="en-US" sz="1400">
                <a:ea typeface="宋体" panose="02010600030101010101" pitchFamily="2" charset="-122"/>
              </a:rPr>
              <a:t>指针，即可反方向遍历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流形边：两条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（两个面）共享边，边界边：只有一条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（一个面）持有边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不支持超过两个面共享边的非流形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3422015"/>
            <a:ext cx="3984625" cy="1579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1755" y="3422015"/>
            <a:ext cx="352107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选中元素（低</a:t>
            </a:r>
            <a:r>
              <a:rPr lang="en-US" altLang="zh-CN"/>
              <a:t>-&gt;</a:t>
            </a:r>
            <a:r>
              <a:rPr lang="zh-CN" altLang="en-US">
                <a:ea typeface="宋体" panose="02010600030101010101" pitchFamily="2" charset="-122"/>
              </a:rPr>
              <a:t>高）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flush</a:t>
            </a:r>
            <a:r>
              <a:rPr lang="zh-CN" altLang="en-US" sz="1200">
                <a:ea typeface="宋体" panose="02010600030101010101" pitchFamily="2" charset="-122"/>
              </a:rPr>
              <a:t>选中元素时，并行遍历待选域上所有元素，检查依赖的底层元素是否都有选中标记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对于</a:t>
            </a:r>
            <a:r>
              <a:rPr lang="en-US" altLang="zh-CN" sz="1200">
                <a:ea typeface="宋体" panose="02010600030101010101" pitchFamily="2" charset="-122"/>
              </a:rPr>
              <a:t>edge</a:t>
            </a:r>
            <a:r>
              <a:rPr lang="zh-CN" altLang="en-US" sz="1200">
                <a:ea typeface="宋体" panose="02010600030101010101" pitchFamily="2" charset="-122"/>
              </a:rPr>
              <a:t>，如果</a:t>
            </a:r>
            <a:r>
              <a:rPr lang="en-US" altLang="zh-CN" sz="1200">
                <a:ea typeface="宋体" panose="02010600030101010101" pitchFamily="2" charset="-122"/>
              </a:rPr>
              <a:t>v1 v2</a:t>
            </a:r>
            <a:r>
              <a:rPr lang="zh-CN" altLang="en-US" sz="1200">
                <a:ea typeface="宋体" panose="02010600030101010101" pitchFamily="2" charset="-122"/>
              </a:rPr>
              <a:t>都被选中，则选中</a:t>
            </a:r>
            <a:r>
              <a:rPr lang="en-US" altLang="zh-CN" sz="1200">
                <a:ea typeface="宋体" panose="02010600030101010101" pitchFamily="2" charset="-122"/>
              </a:rPr>
              <a:t>edge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对于</a:t>
            </a:r>
            <a:r>
              <a:rPr lang="en-US" altLang="zh-CN" sz="1200">
                <a:ea typeface="宋体" panose="02010600030101010101" pitchFamily="2" charset="-122"/>
              </a:rPr>
              <a:t>face</a:t>
            </a:r>
            <a:r>
              <a:rPr lang="zh-CN" altLang="en-US" sz="1200">
                <a:ea typeface="宋体" panose="02010600030101010101" pitchFamily="2" charset="-122"/>
              </a:rPr>
              <a:t>，如果环路对应每条</a:t>
            </a:r>
            <a:r>
              <a:rPr lang="en-US" altLang="zh-CN" sz="1200">
                <a:ea typeface="宋体" panose="02010600030101010101" pitchFamily="2" charset="-122"/>
              </a:rPr>
              <a:t>edge</a:t>
            </a:r>
            <a:r>
              <a:rPr lang="zh-CN" altLang="en-US" sz="1200">
                <a:ea typeface="宋体" panose="02010600030101010101" pitchFamily="2" charset="-122"/>
              </a:rPr>
              <a:t>都被选中，则选中</a:t>
            </a:r>
            <a:r>
              <a:rPr lang="en-US" altLang="zh-CN" sz="1200">
                <a:ea typeface="宋体" panose="02010600030101010101" pitchFamily="2" charset="-122"/>
              </a:rPr>
              <a:t>face</a:t>
            </a:r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7250" y="3506470"/>
            <a:ext cx="3246120" cy="1637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7250" y="2262505"/>
            <a:ext cx="3086735" cy="1196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28540" y="2077085"/>
            <a:ext cx="382460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删除元素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zh-CN">
                <a:ea typeface="宋体" panose="02010600030101010101" pitchFamily="2" charset="-122"/>
              </a:rPr>
              <a:t>低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高：</a:t>
            </a:r>
            <a:r>
              <a:rPr lang="zh-CN" altLang="zh-CN">
                <a:ea typeface="宋体" panose="02010600030101010101" pitchFamily="2" charset="-122"/>
              </a:rPr>
              <a:t>删除顶点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边，会连带删除受影响的边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高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低：删除面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边，会连带删除因此变孤立的边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高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低：只删除面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面和边，则保留受影响的边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顶点</a:t>
            </a:r>
            <a:endParaRPr lang="zh-CN" altLang="en-US">
              <a:ea typeface="宋体" panose="02010600030101010101" pitchFamily="2" charset="-122"/>
            </a:endParaRPr>
          </a:p>
          <a:p>
            <a:pPr marL="114300" indent="0"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3585" y="2665730"/>
            <a:ext cx="1673860" cy="87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4205" y="2665730"/>
            <a:ext cx="2345055" cy="862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3145" y="3719830"/>
            <a:ext cx="1765935" cy="131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51175" y="3950335"/>
            <a:ext cx="2614930" cy="985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61050" y="3950335"/>
            <a:ext cx="2870200" cy="984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删除元素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删除选项对应前</a:t>
            </a:r>
            <a:r>
              <a:rPr lang="en-US" altLang="zh-CN"/>
              <a:t>5</a:t>
            </a:r>
            <a:r>
              <a:rPr lang="zh-CN" altLang="en-US">
                <a:ea typeface="宋体" panose="02010600030101010101" pitchFamily="2" charset="-122"/>
              </a:rPr>
              <a:t>个枚举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bm_kill_only_xxx</a:t>
            </a:r>
            <a:r>
              <a:rPr lang="zh-CN" altLang="en-US">
                <a:ea typeface="宋体" panose="02010600030101010101" pitchFamily="2" charset="-122"/>
              </a:rPr>
              <a:t>是内部函数，仅析构单个元素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BM_xxx_kill</a:t>
            </a:r>
            <a:r>
              <a:rPr lang="zh-CN" altLang="en-US">
                <a:ea typeface="宋体" panose="02010600030101010101" pitchFamily="2" charset="-122"/>
              </a:rPr>
              <a:t>是对外</a:t>
            </a:r>
            <a:r>
              <a:rPr lang="en-US" altLang="zh-CN">
                <a:ea typeface="宋体" panose="02010600030101010101" pitchFamily="2" charset="-122"/>
              </a:rPr>
              <a:t>api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BM_face_kill</a:t>
            </a:r>
            <a:r>
              <a:rPr lang="zh-CN" altLang="en-US">
                <a:ea typeface="宋体" panose="02010600030101010101" pitchFamily="2" charset="-122"/>
              </a:rPr>
              <a:t>会删除内部</a:t>
            </a:r>
            <a:r>
              <a:rPr lang="en-US" altLang="zh-CN">
                <a:ea typeface="宋体" panose="02010600030101010101" pitchFamily="2" charset="-122"/>
              </a:rPr>
              <a:t>loop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>
                <a:ea typeface="宋体" panose="02010600030101010101" pitchFamily="2" charset="-122"/>
              </a:rPr>
              <a:t>底层元素删除会先触发上层元素删除，上层元素删除会修改底层元素拓扑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5435" y="3071495"/>
            <a:ext cx="1917700" cy="2045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880" y="3787775"/>
            <a:ext cx="2942590" cy="1078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41160" y="2343150"/>
            <a:ext cx="1626235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删除元素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766435" cy="3416300"/>
          </a:xfrm>
        </p:spPr>
        <p:txBody>
          <a:bodyPr/>
          <a:p>
            <a:r>
              <a:rPr lang="en-US" altLang="zh-CN"/>
              <a:t>only faces</a:t>
            </a:r>
            <a:r>
              <a:rPr lang="zh-CN" altLang="en-US">
                <a:ea typeface="宋体" panose="02010600030101010101" pitchFamily="2" charset="-122"/>
              </a:rPr>
              <a:t>只删面，不删边和顶点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only edges faces</a:t>
            </a:r>
            <a:r>
              <a:rPr lang="zh-CN" altLang="en-US">
                <a:ea typeface="宋体" panose="02010600030101010101" pitchFamily="2" charset="-122"/>
              </a:rPr>
              <a:t>只删边，顺便删面，不删顶点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普通删面会遍历待删除面相邻边和顶点，打上待删除标记，再遍历保留面相邻边和顶点，取消待删除标记，这样只与待删除面相关的边和顶点被标记，之后删除被打上标记的所有元素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4860" y="3808095"/>
            <a:ext cx="2149475" cy="1307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36640" y="-1270"/>
            <a:ext cx="3007360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Dissolve</a:t>
            </a:r>
            <a:r>
              <a:rPr lang="zh-CN" altLang="en-US">
                <a:ea typeface="宋体" panose="02010600030101010101" pitchFamily="2" charset="-122"/>
              </a:rPr>
              <a:t>融并元素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删除元素，并将受影响的上层元素连通区域合并（折线</a:t>
            </a:r>
            <a:r>
              <a:rPr lang="en-US" altLang="zh-CN"/>
              <a:t>-&gt;</a:t>
            </a:r>
            <a:r>
              <a:rPr lang="zh-CN" altLang="en-US">
                <a:ea typeface="宋体" panose="02010600030101010101" pitchFamily="2" charset="-122"/>
              </a:rPr>
              <a:t>线段，多个面合并成一个面）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例：</a:t>
            </a:r>
            <a:r>
              <a:rPr lang="en-US" altLang="zh-CN">
                <a:ea typeface="宋体" panose="02010600030101010101" pitchFamily="2" charset="-122"/>
              </a:rPr>
              <a:t>dissolve faces</a:t>
            </a:r>
            <a:r>
              <a:rPr lang="zh-CN" altLang="en-US">
                <a:ea typeface="宋体" panose="02010600030101010101" pitchFamily="2" charset="-122"/>
              </a:rPr>
              <a:t>，先划分连通区域，再将每个连通区域合并为一个面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7060" y="2977515"/>
            <a:ext cx="2284730" cy="213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7770" y="2977515"/>
            <a:ext cx="2305050" cy="21253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D</a:t>
            </a:r>
            <a:r>
              <a:rPr lang="en-US" altLang="zh-CN"/>
              <a:t>issolve faces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先划分连通区域，再将每个区域内所有面合并成一个面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045" y="2933700"/>
            <a:ext cx="2578735" cy="2122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81935" y="1706245"/>
            <a:ext cx="2601595" cy="3373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0685" y="1706245"/>
            <a:ext cx="3481705" cy="33502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遍历连通区域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IslandWalker</a:t>
            </a:r>
            <a:r>
              <a:rPr lang="zh-CN" altLang="en-US">
                <a:ea typeface="宋体" panose="02010600030101010101" pitchFamily="2" charset="-122"/>
              </a:rPr>
              <a:t>以广度搜索方式遍历区域内所有选中面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6895" y="1757680"/>
            <a:ext cx="3531235" cy="336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1815" y="1920240"/>
            <a:ext cx="4187825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合并区域内所有面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000"/>
              <a:t>BM_faces_join合并相邻面：确定区域边界和内部，内部顶点和边标记待删除，然后尝试创建合并后的新面，如果新面创建成功则删除标记的顶点和边（思考：为什么没有显式调用</a:t>
            </a:r>
            <a:r>
              <a:rPr lang="en-US" altLang="zh-CN" sz="1000"/>
              <a:t>BM_face_kill</a:t>
            </a:r>
            <a:r>
              <a:rPr lang="zh-CN" altLang="en-US" sz="1000">
                <a:ea typeface="宋体" panose="02010600030101010101" pitchFamily="2" charset="-122"/>
              </a:rPr>
              <a:t>）</a:t>
            </a:r>
            <a:endParaRPr lang="zh-CN" altLang="en-US" sz="10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53105" y="2440305"/>
            <a:ext cx="2854960" cy="2673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6700" y="3241675"/>
            <a:ext cx="2185670" cy="1691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645" y="1714500"/>
            <a:ext cx="216281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合并失败情况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默认情况下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处理不了带洞的面（只能处理单连通区域），需要进行判断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可以通过半边结构遍历外层环路顶点，如果外层环路顶点数小于总顶点数，说明内部带洞，此时不予合并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46425" y="2707005"/>
            <a:ext cx="2851785" cy="24041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切割面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ctrl-r</a:t>
            </a:r>
            <a:r>
              <a:rPr lang="zh-CN" altLang="en-US">
                <a:ea typeface="宋体" panose="02010600030101010101" pitchFamily="2" charset="-122"/>
              </a:rPr>
              <a:t>或者</a:t>
            </a:r>
            <a:r>
              <a:rPr lang="en-US" altLang="zh-CN">
                <a:ea typeface="宋体" panose="02010600030101010101" pitchFamily="2" charset="-122"/>
              </a:rPr>
              <a:t>knife</a:t>
            </a:r>
            <a:r>
              <a:rPr lang="zh-CN" altLang="en-US">
                <a:ea typeface="宋体" panose="02010600030101010101" pitchFamily="2" charset="-122"/>
              </a:rPr>
              <a:t>工具切割面时，先走BM_edge_split，将两条边切开，然后走BM_</a:t>
            </a:r>
            <a:r>
              <a:rPr lang="en-US" altLang="zh-CN">
                <a:ea typeface="宋体" panose="02010600030101010101" pitchFamily="2" charset="-122"/>
              </a:rPr>
              <a:t>face</a:t>
            </a:r>
            <a:r>
              <a:rPr lang="zh-CN" altLang="en-US">
                <a:ea typeface="宋体" panose="02010600030101010101" pitchFamily="2" charset="-122"/>
              </a:rPr>
              <a:t>_split，加上切割线，将面切开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42945" y="2538730"/>
            <a:ext cx="265811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拓扑结构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BMesh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在编辑模式和一些几何算法中使用的拓扑结构，可以认为是一种拓展的半边结构，支持非流形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基本元素：</a:t>
            </a:r>
            <a:r>
              <a:rPr lang="en-US" altLang="zh-CN" sz="1400">
                <a:ea typeface="宋体" panose="02010600030101010101" pitchFamily="2" charset="-122"/>
              </a:rPr>
              <a:t>BMVert BMEdge BMLoop</a:t>
            </a:r>
            <a:r>
              <a:rPr lang="zh-CN" altLang="en-US" sz="1400">
                <a:ea typeface="宋体" panose="02010600030101010101" pitchFamily="2" charset="-122"/>
              </a:rPr>
              <a:t>（</a:t>
            </a:r>
            <a:r>
              <a:rPr lang="en-US" altLang="zh-CN" sz="1400">
                <a:ea typeface="宋体" panose="02010600030101010101" pitchFamily="2" charset="-122"/>
              </a:rPr>
              <a:t>face corner</a:t>
            </a:r>
            <a:r>
              <a:rPr lang="zh-CN" altLang="en-US" sz="1400">
                <a:ea typeface="宋体" panose="02010600030101010101" pitchFamily="2" charset="-122"/>
              </a:rPr>
              <a:t>，类似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r>
              <a:rPr lang="en-US" altLang="zh-CN" sz="1400">
                <a:ea typeface="宋体" panose="02010600030101010101" pitchFamily="2" charset="-122"/>
              </a:rPr>
              <a:t> BMFace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disk cycle</a:t>
            </a:r>
            <a:r>
              <a:rPr lang="zh-CN" altLang="en-US" sz="1400">
                <a:ea typeface="宋体" panose="02010600030101010101" pitchFamily="2" charset="-122"/>
              </a:rPr>
              <a:t>：围绕</a:t>
            </a:r>
            <a:r>
              <a:rPr lang="en-US" altLang="zh-CN" sz="1400">
                <a:ea typeface="宋体" panose="02010600030101010101" pitchFamily="2" charset="-122"/>
              </a:rPr>
              <a:t>vert</a:t>
            </a:r>
            <a:r>
              <a:rPr lang="zh-CN" altLang="en-US" sz="1400">
                <a:ea typeface="宋体" panose="02010600030101010101" pitchFamily="2" charset="-122"/>
              </a:rPr>
              <a:t>的所有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loop cycle</a:t>
            </a:r>
            <a:r>
              <a:rPr lang="zh-CN" altLang="en-US" sz="1400">
                <a:ea typeface="宋体" panose="02010600030101010101" pitchFamily="2" charset="-122"/>
              </a:rPr>
              <a:t>：逆时针围绕</a:t>
            </a:r>
            <a:r>
              <a:rPr lang="en-US" altLang="zh-CN" sz="1400">
                <a:ea typeface="宋体" panose="02010600030101010101" pitchFamily="2" charset="-122"/>
              </a:rPr>
              <a:t>face</a:t>
            </a:r>
            <a:r>
              <a:rPr lang="zh-CN" altLang="en-US" sz="1400">
                <a:ea typeface="宋体" panose="02010600030101010101" pitchFamily="2" charset="-122"/>
              </a:rPr>
              <a:t>的所有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radial cycle</a:t>
            </a:r>
            <a:r>
              <a:rPr lang="zh-CN" altLang="en-US" sz="1400">
                <a:ea typeface="宋体" panose="02010600030101010101" pitchFamily="2" charset="-122"/>
              </a:rPr>
              <a:t>：围绕</a:t>
            </a:r>
            <a:r>
              <a:rPr lang="en-US" altLang="zh-CN" sz="1400">
                <a:ea typeface="宋体" panose="02010600030101010101" pitchFamily="2" charset="-122"/>
              </a:rPr>
              <a:t>edge</a:t>
            </a:r>
            <a:r>
              <a:rPr lang="zh-CN" altLang="en-US" sz="1400">
                <a:ea typeface="宋体" panose="02010600030101010101" pitchFamily="2" charset="-122"/>
              </a:rPr>
              <a:t>的所有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（拓展了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pair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71545" y="3255010"/>
            <a:ext cx="2200275" cy="1858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/>
              <a:t>BMesh</a:t>
            </a:r>
            <a:r>
              <a:rPr lang="zh-CN" altLang="en-US">
                <a:ea typeface="宋体" panose="02010600030101010101" pitchFamily="2" charset="-122"/>
              </a:rPr>
              <a:t>增删选中等操作，拓扑查找算法以及如何动态维护拓扑结构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BM_xxx_create</a:t>
            </a:r>
            <a:r>
              <a:rPr lang="zh-CN" altLang="en-US">
                <a:ea typeface="宋体" panose="02010600030101010101" pitchFamily="2" charset="-122"/>
              </a:rPr>
              <a:t>创建元素，</a:t>
            </a:r>
            <a:r>
              <a:rPr lang="en-US" altLang="zh-CN">
                <a:ea typeface="宋体" panose="02010600030101010101" pitchFamily="2" charset="-122"/>
              </a:rPr>
              <a:t>BM_xxx_kill</a:t>
            </a:r>
            <a:r>
              <a:rPr lang="zh-CN" altLang="en-US">
                <a:ea typeface="宋体" panose="02010600030101010101" pitchFamily="2" charset="-122"/>
              </a:rPr>
              <a:t>删除元素，可以打断点观察算法流程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disk / loop / radial cycle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中，只有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loop cycle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保证面的环绕顺序，其他两个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cycle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顺序是按照元素插入先后决定，并无拓扑意义，所以拓扑查询基本只用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loop cycle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，和半边结构一样</a:t>
            </a:r>
            <a:endParaRPr lang="en-US"/>
          </a:p>
          <a:p>
            <a:r>
              <a:rPr lang="zh-CN">
                <a:ea typeface="宋体" panose="02010600030101010101" pitchFamily="2" charset="-122"/>
              </a:rPr>
              <a:t>元素依赖关系，低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高：点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边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面，皮之不存毛将焉附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>
                <a:ea typeface="宋体" panose="02010600030101010101" pitchFamily="2" charset="-122"/>
              </a:rPr>
              <a:t>几何修改器</a:t>
            </a:r>
            <a:endParaRPr 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属性内存分配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BMVert BMEdge BMLoop BMFace</a:t>
            </a:r>
            <a:r>
              <a:rPr lang="zh-CN" altLang="en-US" sz="1200">
                <a:ea typeface="宋体" panose="02010600030101010101" pitchFamily="2" charset="-122"/>
              </a:rPr>
              <a:t>在</a:t>
            </a:r>
            <a:r>
              <a:rPr lang="en-US" altLang="zh-CN" sz="1200">
                <a:ea typeface="宋体" panose="02010600030101010101" pitchFamily="2" charset="-122"/>
              </a:rPr>
              <a:t>vpool epool lpool fpool</a:t>
            </a:r>
            <a:r>
              <a:rPr lang="zh-CN" altLang="en-US" sz="1200">
                <a:ea typeface="宋体" panose="02010600030101010101" pitchFamily="2" charset="-122"/>
              </a:rPr>
              <a:t>内存池动态分配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vdata edata ldata pdata</a:t>
            </a:r>
            <a:r>
              <a:rPr lang="zh-CN" altLang="en-US" sz="1200">
                <a:ea typeface="宋体" panose="02010600030101010101" pitchFamily="2" charset="-122"/>
              </a:rPr>
              <a:t>分配其他自定义属性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内建拓扑属性和其他自定义属性分开放，与</a:t>
            </a:r>
            <a:r>
              <a:rPr lang="en-US" altLang="zh-CN" sz="1200">
                <a:ea typeface="宋体" panose="02010600030101010101" pitchFamily="2" charset="-122"/>
              </a:rPr>
              <a:t>Mesh</a:t>
            </a:r>
            <a:r>
              <a:rPr lang="zh-CN" altLang="en-US" sz="1200">
                <a:ea typeface="宋体" panose="02010600030101010101" pitchFamily="2" charset="-122"/>
              </a:rPr>
              <a:t>不同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16935" y="2016760"/>
            <a:ext cx="230949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BMesh CustomData</a:t>
            </a:r>
            <a:r>
              <a:rPr lang="zh-CN" altLang="en-US">
                <a:ea typeface="宋体" panose="02010600030101010101" pitchFamily="2" charset="-122"/>
              </a:rPr>
              <a:t>布局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CustomData</a:t>
            </a:r>
            <a:r>
              <a:rPr lang="zh-CN" altLang="en-US" sz="1600">
                <a:ea typeface="宋体" panose="02010600030101010101" pitchFamily="2" charset="-122"/>
              </a:rPr>
              <a:t>在</a:t>
            </a:r>
            <a:r>
              <a:rPr lang="en-US" altLang="zh-CN" sz="1600">
                <a:ea typeface="宋体" panose="02010600030101010101" pitchFamily="2" charset="-122"/>
              </a:rPr>
              <a:t>BMesh</a:t>
            </a:r>
            <a:r>
              <a:rPr lang="zh-CN" altLang="en-US" sz="1600">
                <a:ea typeface="宋体" panose="02010600030101010101" pitchFamily="2" charset="-122"/>
              </a:rPr>
              <a:t>下有特殊使用姿势，每个元素的所有属性被打包成结构体数据块，在</a:t>
            </a:r>
            <a:r>
              <a:rPr lang="en-US" altLang="zh-CN" sz="1600">
                <a:ea typeface="宋体" panose="02010600030101010101" pitchFamily="2" charset="-122"/>
              </a:rPr>
              <a:t>pool</a:t>
            </a:r>
            <a:r>
              <a:rPr lang="zh-CN" altLang="en-US" sz="1600">
                <a:ea typeface="宋体" panose="02010600030101010101" pitchFamily="2" charset="-122"/>
              </a:rPr>
              <a:t>动态分配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CustomDataLayer</a:t>
            </a:r>
            <a:r>
              <a:rPr lang="zh-CN" altLang="en-US" sz="1600">
                <a:ea typeface="宋体" panose="02010600030101010101" pitchFamily="2" charset="-122"/>
              </a:rPr>
              <a:t>此时作为属性字段描述符，通过</a:t>
            </a:r>
            <a:r>
              <a:rPr lang="en-US" altLang="zh-CN" sz="1600">
                <a:ea typeface="宋体" panose="02010600030101010101" pitchFamily="2" charset="-122"/>
              </a:rPr>
              <a:t>type offset name</a:t>
            </a:r>
            <a:r>
              <a:rPr lang="zh-CN" altLang="en-US" sz="1600">
                <a:ea typeface="宋体" panose="02010600030101010101" pitchFamily="2" charset="-122"/>
              </a:rPr>
              <a:t>解释属性数据块字段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每个几何元素的</a:t>
            </a:r>
            <a:r>
              <a:rPr lang="en-US" altLang="zh-CN" sz="1600">
                <a:ea typeface="宋体" panose="02010600030101010101" pitchFamily="2" charset="-122"/>
              </a:rPr>
              <a:t>header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data</a:t>
            </a:r>
            <a:r>
              <a:rPr lang="zh-CN" altLang="en-US" sz="1600">
                <a:ea typeface="宋体" panose="02010600030101010101" pitchFamily="2" charset="-122"/>
              </a:rPr>
              <a:t>指针指向对应属性数据块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7820" y="3441065"/>
            <a:ext cx="2641600" cy="1658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11830" y="2778760"/>
            <a:ext cx="2720340" cy="2320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85535" y="3008630"/>
            <a:ext cx="2734310" cy="206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环形选中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当</a:t>
            </a:r>
            <a:r>
              <a:rPr lang="en-US" altLang="zh-CN" sz="1400"/>
              <a:t>edge</a:t>
            </a:r>
            <a:r>
              <a:rPr lang="zh-CN" altLang="en-US" sz="1400">
                <a:ea typeface="宋体" panose="02010600030101010101" pitchFamily="2" charset="-122"/>
              </a:rPr>
              <a:t>为</a:t>
            </a:r>
            <a:r>
              <a:rPr lang="en-US" altLang="zh-CN" sz="1400">
                <a:ea typeface="宋体" panose="02010600030101010101" pitchFamily="2" charset="-122"/>
              </a:rPr>
              <a:t>manifold</a:t>
            </a:r>
            <a:r>
              <a:rPr lang="zh-CN" altLang="en-US" sz="1400">
                <a:ea typeface="宋体" panose="02010600030101010101" pitchFamily="2" charset="-122"/>
              </a:rPr>
              <a:t>时，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和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等价，</a:t>
            </a:r>
            <a:r>
              <a:rPr lang="en-US" altLang="zh-CN" sz="1400">
                <a:ea typeface="宋体" panose="02010600030101010101" pitchFamily="2" charset="-122"/>
              </a:rPr>
              <a:t>radial_next</a:t>
            </a:r>
            <a:r>
              <a:rPr lang="zh-CN" altLang="en-US" sz="1400">
                <a:ea typeface="宋体" panose="02010600030101010101" pitchFamily="2" charset="-122"/>
              </a:rPr>
              <a:t>等价于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pair</a:t>
            </a:r>
            <a:r>
              <a:rPr lang="zh-CN" altLang="en-US" sz="1400">
                <a:ea typeface="宋体" panose="02010600030101010101" pitchFamily="2" charset="-122"/>
              </a:rPr>
              <a:t>，可以用</a:t>
            </a:r>
            <a:r>
              <a:rPr lang="en-US" altLang="zh-CN" sz="1400">
                <a:ea typeface="宋体" panose="02010600030101010101" pitchFamily="2" charset="-122"/>
              </a:rPr>
              <a:t>half-edge</a:t>
            </a:r>
            <a:r>
              <a:rPr lang="zh-CN" altLang="en-US" sz="1400">
                <a:ea typeface="宋体" panose="02010600030101010101" pitchFamily="2" charset="-122"/>
              </a:rPr>
              <a:t>那套查询方式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环形选中迭代到面的对边：对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取</a:t>
            </a:r>
            <a:r>
              <a:rPr lang="en-US" altLang="zh-CN" sz="1400">
                <a:ea typeface="宋体" panose="02010600030101010101" pitchFamily="2" charset="-122"/>
              </a:rPr>
              <a:t>radial_next</a:t>
            </a:r>
            <a:r>
              <a:rPr lang="zh-CN" altLang="en-US" sz="1400">
                <a:ea typeface="宋体" panose="02010600030101010101" pitchFamily="2" charset="-122"/>
              </a:rPr>
              <a:t>跨到下一个面，再取两次</a:t>
            </a:r>
            <a:r>
              <a:rPr lang="en-US" altLang="zh-CN" sz="1400">
                <a:ea typeface="宋体" panose="02010600030101010101" pitchFamily="2" charset="-122"/>
              </a:rPr>
              <a:t>next</a:t>
            </a:r>
            <a:r>
              <a:rPr lang="zh-CN" altLang="en-US" sz="1400">
                <a:ea typeface="宋体" panose="02010600030101010101" pitchFamily="2" charset="-122"/>
              </a:rPr>
              <a:t>到达四边形的对边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环形选中迭代到顶点的对顶边：通过</a:t>
            </a:r>
            <a:r>
              <a:rPr lang="en-US" altLang="zh-CN" sz="1400">
                <a:ea typeface="宋体" panose="02010600030101010101" pitchFamily="2" charset="-122"/>
              </a:rPr>
              <a:t>next/prev</a:t>
            </a:r>
            <a:r>
              <a:rPr lang="zh-CN" altLang="en-US" sz="1400">
                <a:ea typeface="宋体" panose="02010600030101010101" pitchFamily="2" charset="-122"/>
              </a:rPr>
              <a:t>取相邻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，再取</a:t>
            </a:r>
            <a:r>
              <a:rPr lang="en-US" altLang="zh-CN" sz="1400">
                <a:ea typeface="宋体" panose="02010600030101010101" pitchFamily="2" charset="-122"/>
              </a:rPr>
              <a:t>radial_next</a:t>
            </a:r>
            <a:r>
              <a:rPr lang="zh-CN" altLang="en-US" sz="1400">
                <a:ea typeface="宋体" panose="02010600030101010101" pitchFamily="2" charset="-122"/>
              </a:rPr>
              <a:t>，得到环绕顶点的下一个</a:t>
            </a:r>
            <a:r>
              <a:rPr lang="en-US" altLang="zh-CN" sz="1400">
                <a:ea typeface="宋体" panose="02010600030101010101" pitchFamily="2" charset="-122"/>
              </a:rPr>
              <a:t>loop</a:t>
            </a:r>
            <a:r>
              <a:rPr lang="zh-CN" altLang="en-US" sz="1400">
                <a:ea typeface="宋体" panose="02010600030101010101" pitchFamily="2" charset="-122"/>
              </a:rPr>
              <a:t>，取两次得到</a:t>
            </a:r>
            <a:r>
              <a:rPr lang="en-US" altLang="zh-CN" sz="1400">
                <a:ea typeface="宋体" panose="02010600030101010101" pitchFamily="2" charset="-122"/>
              </a:rPr>
              <a:t>4</a:t>
            </a:r>
            <a:r>
              <a:rPr lang="zh-CN" altLang="en-US" sz="1400">
                <a:ea typeface="宋体" panose="02010600030101010101" pitchFamily="2" charset="-122"/>
              </a:rPr>
              <a:t>度顶点的对顶边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3060" y="2976880"/>
            <a:ext cx="1961515" cy="2019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33720" y="3108325"/>
            <a:ext cx="2587625" cy="1888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点、边、面的关系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最基本元素是顶点，边和面描述了点的连接关系</a:t>
            </a:r>
            <a:endParaRPr lang="zh-CN" altLang="en-US"/>
          </a:p>
          <a:p>
            <a:r>
              <a:rPr lang="zh-CN" altLang="en-US"/>
              <a:t>边连接两个顶点</a:t>
            </a:r>
            <a:endParaRPr lang="zh-CN" altLang="en-US"/>
          </a:p>
          <a:p>
            <a:r>
              <a:rPr lang="zh-CN" altLang="en-US"/>
              <a:t>点</a:t>
            </a:r>
            <a:r>
              <a:rPr lang="en-US" altLang="zh-CN"/>
              <a:t>-&gt;</a:t>
            </a:r>
            <a:r>
              <a:rPr lang="zh-CN" altLang="en-US">
                <a:ea typeface="宋体" panose="02010600030101010101" pitchFamily="2" charset="-122"/>
              </a:rPr>
              <a:t>边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点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边</a:t>
            </a:r>
            <a:r>
              <a:rPr lang="en-US" altLang="zh-CN">
                <a:ea typeface="宋体" panose="02010600030101010101" pitchFamily="2" charset="-122"/>
              </a:rPr>
              <a:t>...</a:t>
            </a:r>
            <a:r>
              <a:rPr lang="zh-CN" altLang="en-US">
                <a:ea typeface="宋体" panose="02010600030101010101" pitchFamily="2" charset="-122"/>
              </a:rPr>
              <a:t>的闭合环路构成面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loop/corner/</a:t>
            </a:r>
            <a:r>
              <a:rPr lang="zh-CN" altLang="en-US">
                <a:ea typeface="宋体" panose="02010600030101010101" pitchFamily="2" charset="-122"/>
              </a:rPr>
              <a:t>半边是面上的一段，不能脱离面单独存在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低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高：点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边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面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BMesh</a:t>
            </a:r>
            <a:r>
              <a:rPr lang="zh-CN" altLang="en-US">
                <a:ea typeface="宋体" panose="02010600030101010101" pitchFamily="2" charset="-122"/>
              </a:rPr>
              <a:t>添加元素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不选中任何元素时，</a:t>
            </a:r>
            <a:r>
              <a:rPr lang="en-US" altLang="zh-CN"/>
              <a:t>ctrl</a:t>
            </a:r>
            <a:r>
              <a:rPr lang="zh-CN" altLang="en-US">
                <a:ea typeface="宋体" panose="02010600030101010101" pitchFamily="2" charset="-122"/>
              </a:rPr>
              <a:t>右键点击创建新顶点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选中元素时，</a:t>
            </a:r>
            <a:r>
              <a:rPr lang="en-US" altLang="zh-CN">
                <a:ea typeface="宋体" panose="02010600030101010101" pitchFamily="2" charset="-122"/>
              </a:rPr>
              <a:t>ctrl</a:t>
            </a:r>
            <a:r>
              <a:rPr lang="zh-CN" altLang="en-US">
                <a:ea typeface="宋体" panose="02010600030101010101" pitchFamily="2" charset="-122"/>
              </a:rPr>
              <a:t>右键点击相当于按下</a:t>
            </a:r>
            <a:r>
              <a:rPr lang="en-US" altLang="zh-CN">
                <a:ea typeface="宋体" panose="02010600030101010101" pitchFamily="2" charset="-122"/>
              </a:rPr>
              <a:t>e</a:t>
            </a:r>
            <a:r>
              <a:rPr lang="zh-CN" altLang="en-US">
                <a:ea typeface="宋体" panose="02010600030101010101" pitchFamily="2" charset="-122"/>
              </a:rPr>
              <a:t>键进行</a:t>
            </a:r>
            <a:r>
              <a:rPr lang="en-US" altLang="zh-CN">
                <a:ea typeface="宋体" panose="02010600030101010101" pitchFamily="2" charset="-122"/>
              </a:rPr>
              <a:t>extrude</a:t>
            </a:r>
            <a:r>
              <a:rPr lang="zh-CN" altLang="en-US">
                <a:ea typeface="宋体" panose="02010600030101010101" pitchFamily="2" charset="-122"/>
              </a:rPr>
              <a:t>挤出操作，创建元素并与之前选中元素连接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选中两个不连接的顶点按下</a:t>
            </a:r>
            <a:r>
              <a:rPr lang="en-US" altLang="zh-CN">
                <a:ea typeface="宋体" panose="02010600030101010101" pitchFamily="2" charset="-122"/>
              </a:rPr>
              <a:t>f</a:t>
            </a:r>
            <a:r>
              <a:rPr lang="zh-CN" altLang="en-US">
                <a:ea typeface="宋体" panose="02010600030101010101" pitchFamily="2" charset="-122"/>
              </a:rPr>
              <a:t>添加边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选中多个不共面顶点按下</a:t>
            </a:r>
            <a:r>
              <a:rPr lang="en-US" altLang="zh-CN">
                <a:ea typeface="宋体" panose="02010600030101010101" pitchFamily="2" charset="-122"/>
              </a:rPr>
              <a:t>f</a:t>
            </a:r>
            <a:r>
              <a:rPr lang="zh-CN" altLang="en-US">
                <a:ea typeface="宋体" panose="02010600030101010101" pitchFamily="2" charset="-122"/>
              </a:rPr>
              <a:t>添加面（并添加必要边）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0575" y="3725545"/>
            <a:ext cx="1694815" cy="1291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3726180"/>
            <a:ext cx="1784350" cy="12909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4526</Words>
  <Application>WPS 演示</Application>
  <PresentationFormat/>
  <Paragraphs>239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BMesh元素操作</vt:lpstr>
      <vt:lpstr>本期内容</vt:lpstr>
      <vt:lpstr>回顾：half-edge半边拓扑结构</vt:lpstr>
      <vt:lpstr>回顾：BMesh拓扑结构</vt:lpstr>
      <vt:lpstr>回顾：BMesh属性内存分配</vt:lpstr>
      <vt:lpstr>回顾：BMesh CustomData布局</vt:lpstr>
      <vt:lpstr>回顾：BMesh查询（环形选中）</vt:lpstr>
      <vt:lpstr>点、边、面的关系</vt:lpstr>
      <vt:lpstr>BMesh添加元素</vt:lpstr>
      <vt:lpstr>添加顶点</vt:lpstr>
      <vt:lpstr>添加边（查找是否已存在）</vt:lpstr>
      <vt:lpstr>添加边（修改拓扑）</vt:lpstr>
      <vt:lpstr>添加面：确定绕序</vt:lpstr>
      <vt:lpstr>添加面：确定绕序</vt:lpstr>
      <vt:lpstr>添加面</vt:lpstr>
      <vt:lpstr>判断面是否已存在</vt:lpstr>
      <vt:lpstr>翻转面法线</vt:lpstr>
      <vt:lpstr>翻转面法线</vt:lpstr>
      <vt:lpstr>disk / loop / radial cycle绕序</vt:lpstr>
      <vt:lpstr>Mesh / BMesh互转</vt:lpstr>
      <vt:lpstr>Mesh和BMesh关系</vt:lpstr>
      <vt:lpstr>Mesh / BMesh转换发生时机</vt:lpstr>
      <vt:lpstr>Mesh / BMesh转换函数</vt:lpstr>
      <vt:lpstr>Mesh -&gt; BMesh：确定属性布局</vt:lpstr>
      <vt:lpstr>Mesh -&gt; BMesh：拷贝属性</vt:lpstr>
      <vt:lpstr>BMesh -&gt; Mesh</vt:lpstr>
      <vt:lpstr>Mesh / BMesh转换小结</vt:lpstr>
      <vt:lpstr>BMesh元素index</vt:lpstr>
      <vt:lpstr>选中元素</vt:lpstr>
      <vt:lpstr>选中元素</vt:lpstr>
      <vt:lpstr>删除元素</vt:lpstr>
      <vt:lpstr>删除元素</vt:lpstr>
      <vt:lpstr>删除元素</vt:lpstr>
      <vt:lpstr>Dissolve融并元素</vt:lpstr>
      <vt:lpstr>Dissolve faces</vt:lpstr>
      <vt:lpstr>遍历连通区域</vt:lpstr>
      <vt:lpstr>合并区域内所有面</vt:lpstr>
      <vt:lpstr>合并失败情况</vt:lpstr>
      <vt:lpstr>PowerPoint 演示文稿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1675</cp:revision>
  <dcterms:created xsi:type="dcterms:W3CDTF">2022-07-15T07:45:00Z</dcterms:created>
  <dcterms:modified xsi:type="dcterms:W3CDTF">2023-09-03T02:37:53Z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2052-12.1.0.15374</vt:lpwstr>
  </property>
</Properties>
</file>